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74" r:id="rId3"/>
    <p:sldId id="276" r:id="rId4"/>
    <p:sldId id="261" r:id="rId5"/>
    <p:sldId id="265" r:id="rId6"/>
    <p:sldId id="262" r:id="rId7"/>
    <p:sldId id="271" r:id="rId8"/>
    <p:sldId id="266" r:id="rId9"/>
    <p:sldId id="263" r:id="rId10"/>
    <p:sldId id="272" r:id="rId11"/>
    <p:sldId id="267" r:id="rId12"/>
    <p:sldId id="268" r:id="rId13"/>
    <p:sldId id="269" r:id="rId14"/>
    <p:sldId id="273" r:id="rId15"/>
    <p:sldId id="264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9" d="100"/>
          <a:sy n="69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336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36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3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933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20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602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516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58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9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893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951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C181-4C3B-4FE8-87E7-FBE0D3E6C0CA}" type="datetimeFigureOut">
              <a:rPr lang="ar-IQ" smtClean="0"/>
              <a:pPr/>
              <a:t>15/09/1443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6FF6-1B58-45D9-B7B8-9CF448E1D0A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622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84776" cy="3888432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المناعي </a:t>
            </a:r>
            <a:r>
              <a:rPr lang="en-U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Immunotolerance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pPr marL="0" indent="0" algn="ctr">
              <a:buNone/>
            </a:pP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د. حسنه عامر مهوس – كلية تربية القرنة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dirty="0" smtClean="0"/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394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مكتب الشمس\Desktop\B-cell-peripheral-toleranc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40960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آليات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التحمل المناعي الطرفي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Mechanisms of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Peripheral Toleranc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-2</a:t>
            </a:r>
            <a:r>
              <a:rPr lang="ar-SA" b="1" dirty="0" smtClean="0"/>
              <a:t> </a:t>
            </a:r>
            <a:r>
              <a:rPr lang="ar-SA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تجاهل </a:t>
            </a:r>
            <a:r>
              <a:rPr lang="ar-SA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النسيلة</a:t>
            </a:r>
            <a:r>
              <a:rPr lang="ar-SA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Colonal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Ignorance</a:t>
            </a:r>
            <a:r>
              <a:rPr lang="ar-SA" b="1" u="sng" dirty="0" smtClean="0"/>
              <a:t> :</a:t>
            </a:r>
            <a:r>
              <a:rPr lang="en-US" dirty="0" smtClean="0"/>
              <a:t> </a:t>
            </a:r>
            <a:r>
              <a:rPr lang="ar-SA" b="1" dirty="0" smtClean="0"/>
              <a:t> </a:t>
            </a:r>
            <a:endParaRPr lang="ar-IQ" b="1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ar-SA" sz="3200" b="1" dirty="0" smtClean="0"/>
              <a:t>‏يعزى مصطلح تجاهل </a:t>
            </a:r>
            <a:r>
              <a:rPr lang="ar-SA" sz="3200" b="1" dirty="0" err="1" smtClean="0"/>
              <a:t>النسيلة</a:t>
            </a:r>
            <a:r>
              <a:rPr lang="ar-SA" sz="3200" b="1" dirty="0" smtClean="0"/>
              <a:t> إلى الخلايا الليمفاوية ذاتية التفعيل التي لا تستجيب مناعيا </a:t>
            </a:r>
            <a:r>
              <a:rPr lang="ar-SA" sz="3200" b="1" dirty="0" err="1" smtClean="0"/>
              <a:t>لمستضداتها</a:t>
            </a:r>
            <a:r>
              <a:rPr lang="ar-SA" sz="3200" b="1" dirty="0" smtClean="0"/>
              <a:t> إما لأن </a:t>
            </a:r>
            <a:r>
              <a:rPr lang="ar-SA" sz="3200" b="1" dirty="0" err="1" smtClean="0"/>
              <a:t>المستضد</a:t>
            </a:r>
            <a:r>
              <a:rPr lang="ar-SA" sz="3200" b="1" dirty="0" smtClean="0"/>
              <a:t> موجود </a:t>
            </a:r>
            <a:r>
              <a:rPr lang="ar-SA" sz="3200" b="1" dirty="0" err="1" smtClean="0"/>
              <a:t>بتراكيز</a:t>
            </a:r>
            <a:r>
              <a:rPr lang="ar-SA" sz="3200" b="1" dirty="0" smtClean="0"/>
              <a:t> قليلة جدا أو لوجود حاجز فيزيائي بينها وبين </a:t>
            </a:r>
            <a:r>
              <a:rPr lang="ar-SA" sz="3200" b="1" dirty="0" err="1" smtClean="0"/>
              <a:t>المستضد</a:t>
            </a:r>
            <a:r>
              <a:rPr lang="ar-SA" sz="3200" b="1" dirty="0" smtClean="0"/>
              <a:t> (مثل الحاجز الدماغي الدموي الذي يحول دون وصول الخلايا الليمفاوية ذاتية التفعيل إلى </a:t>
            </a:r>
            <a:r>
              <a:rPr lang="ar-SA" sz="3200" b="1" dirty="0" err="1" smtClean="0"/>
              <a:t>المستضدات</a:t>
            </a:r>
            <a:r>
              <a:rPr lang="ar-SA" sz="3200" b="1" dirty="0" smtClean="0"/>
              <a:t> الذاتية في الدماغ) .</a:t>
            </a:r>
            <a:endParaRPr lang="ar-IQ" sz="3200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آليات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التحمل المناعي الطرفي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Mechanisms of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Peripheral Toleranc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</a:t>
            </a:r>
            <a:r>
              <a:rPr lang="ar-SA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تثبيط الخلية التائية</a:t>
            </a:r>
            <a:r>
              <a:rPr lang="en-US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suppression  </a:t>
            </a:r>
            <a:r>
              <a:rPr lang="ar-SA" sz="4000" b="1" u="sng" dirty="0" smtClean="0"/>
              <a:t> </a:t>
            </a:r>
            <a:r>
              <a:rPr lang="ar-SA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cell</a:t>
            </a:r>
            <a:endParaRPr lang="ar-IQ" sz="4000" b="1" dirty="0" smtClean="0"/>
          </a:p>
          <a:p>
            <a:r>
              <a:rPr lang="ar-SA" sz="4000" b="1" dirty="0" smtClean="0"/>
              <a:t> ‏التحمل المناعي يمكن أن يحدث أيضا بواسطة تثبيط الخلايا التائية المنظمة </a:t>
            </a:r>
            <a:r>
              <a:rPr lang="en-US" sz="4000" b="1" dirty="0" smtClean="0"/>
              <a:t>regulatory T cells</a:t>
            </a:r>
            <a:r>
              <a:rPr lang="ar-SA" sz="4000" b="1" dirty="0" smtClean="0"/>
              <a:t> للخلايا الليمفاوية ذاتية التفعيل .</a:t>
            </a: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282154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المركزي والتحمل الطرفي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Central and peripheral Tolerance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مكتب الشمس\Desktop\self_tolerance_mechanism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00200"/>
            <a:ext cx="8640959" cy="49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:\Users\مكتب الشمس\Desktop\Regulation-of-central-and-peripheral-tolerance-The-organization-of-the-thymus-int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7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شكرا لكم </a:t>
            </a:r>
            <a:endParaRPr lang="ar-IQ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ahmed\Desktop\صور باقة ورد\بوكية-ورد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964488" cy="525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0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55976" y="1412776"/>
            <a:ext cx="3240360" cy="2736304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r>
              <a:rPr lang="ar-IQ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</a:rPr>
              <a:t>التحمل المناعي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Immunotolerance</a:t>
            </a:r>
            <a:r>
              <a:rPr lang="en-U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محاضرات </a:t>
            </a:r>
            <a:r>
              <a:rPr lang="ar-IQ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علم المناعة – المرحلة الرابعة </a:t>
            </a:r>
            <a: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91680" y="4869160"/>
            <a:ext cx="5616624" cy="1257003"/>
          </a:xfrm>
        </p:spPr>
        <p:txBody>
          <a:bodyPr/>
          <a:lstStyle/>
          <a:p>
            <a:pPr marL="0" indent="0" algn="ctr">
              <a:buNone/>
            </a:pPr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أ.م.د</a:t>
            </a:r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حسنه عامر مهوس – كلية تربية القرنة</a:t>
            </a:r>
            <a:b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sz="2400" dirty="0" smtClean="0"/>
          </a:p>
          <a:p>
            <a:pPr algn="ctr"/>
            <a:endParaRPr lang="ar-IQ" dirty="0"/>
          </a:p>
        </p:txBody>
      </p:sp>
      <p:pic>
        <p:nvPicPr>
          <p:cNvPr id="4" name="صورة 3" descr="download.jpe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7"/>
            <a:ext cx="1312302" cy="936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مكتب الشمس\Desktop\Mechanisms-of-immune-toler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3"/>
            <a:ext cx="4104455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621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المحاضرة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 يكون الطالب قادرا على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يعرف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المناعي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Immunotolerance</a:t>
            </a:r>
            <a:r>
              <a:rPr lang="en-US" dirty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يقسم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التحمل المناعي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إلى أنواعه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ويتعرف على كل نوع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يتعرف على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كيفية حدوث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المناعي 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الأسباب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الرئيسية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لفشل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المناعي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يعدد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اليات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المناعي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يوضح كيف يساهم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المناعي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نشوء بعض الامراض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22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b="1" dirty="0" smtClean="0"/>
              <a:t>ا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لتحمل المناعي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Immunotolerance</a:t>
            </a:r>
            <a:r>
              <a:rPr lang="en-US" dirty="0" smtClean="0"/>
              <a:t> </a:t>
            </a:r>
            <a:r>
              <a:rPr lang="ar-SA" b="1" dirty="0" smtClean="0"/>
              <a:t> 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SA" sz="2400" b="1" dirty="0"/>
              <a:t> </a:t>
            </a:r>
            <a:r>
              <a:rPr lang="ar-SA" sz="3600" b="1" dirty="0"/>
              <a:t>‏التحمل المناعي هو حالة عدم استجابة الجهاز المناعي </a:t>
            </a:r>
            <a:r>
              <a:rPr lang="ar-IQ" sz="3600" b="1" dirty="0" smtClean="0"/>
              <a:t> </a:t>
            </a:r>
            <a:r>
              <a:rPr lang="ar-SA" sz="3600" b="1" dirty="0" smtClean="0"/>
              <a:t> </a:t>
            </a:r>
            <a:r>
              <a:rPr lang="ar-SA" sz="3600" b="1" dirty="0"/>
              <a:t>لمستضد </a:t>
            </a:r>
            <a:r>
              <a:rPr lang="ar-SA" sz="3600" b="1" dirty="0" smtClean="0"/>
              <a:t>معين</a:t>
            </a:r>
            <a:r>
              <a:rPr lang="ar-IQ" sz="3600" b="1" dirty="0" smtClean="0"/>
              <a:t>.</a:t>
            </a:r>
            <a:r>
              <a:rPr lang="ar-SA" sz="3600" b="1" dirty="0" smtClean="0"/>
              <a:t> </a:t>
            </a:r>
            <a:endParaRPr lang="ar-IQ" sz="3600" b="1" dirty="0" smtClean="0"/>
          </a:p>
          <a:p>
            <a:pPr marL="0" indent="0" algn="just"/>
            <a:r>
              <a:rPr lang="ar-IQ" sz="3600" b="1" dirty="0" smtClean="0"/>
              <a:t> </a:t>
            </a:r>
            <a:r>
              <a:rPr lang="ar-SA" sz="3600" b="1" dirty="0" smtClean="0"/>
              <a:t>يسمى </a:t>
            </a:r>
            <a:r>
              <a:rPr lang="ar-SA" sz="3600" b="1" dirty="0"/>
              <a:t>المستضد القادر على احداث تحمل مناعي بمولد التحمل </a:t>
            </a:r>
            <a:r>
              <a:rPr lang="en-US" sz="3600" b="1" dirty="0" err="1"/>
              <a:t>tolerogen</a:t>
            </a:r>
            <a:r>
              <a:rPr lang="ar-SA" sz="3600" b="1" dirty="0"/>
              <a:t> </a:t>
            </a:r>
            <a:r>
              <a:rPr lang="ar-IQ" sz="3600" b="1" dirty="0" smtClean="0"/>
              <a:t>.</a:t>
            </a:r>
            <a:r>
              <a:rPr lang="ar-SA" sz="3600" b="1" dirty="0" smtClean="0"/>
              <a:t> </a:t>
            </a:r>
            <a:endParaRPr lang="ar-IQ" sz="3600" b="1" dirty="0" smtClean="0"/>
          </a:p>
          <a:p>
            <a:pPr marL="0" indent="0" algn="just"/>
            <a:r>
              <a:rPr lang="ar-IQ" sz="3600" b="1" dirty="0" smtClean="0"/>
              <a:t> </a:t>
            </a:r>
            <a:r>
              <a:rPr lang="ar-SA" sz="3600" b="1" dirty="0" smtClean="0"/>
              <a:t>يوجد </a:t>
            </a:r>
            <a:r>
              <a:rPr lang="ar-SA" sz="3600" b="1" dirty="0"/>
              <a:t>عادة تحمل مناعي </a:t>
            </a:r>
            <a:r>
              <a:rPr lang="ar-SA" sz="3600" b="1" dirty="0" smtClean="0"/>
              <a:t>ل</a:t>
            </a:r>
            <a:r>
              <a:rPr lang="ar-IQ" sz="3600" b="1" dirty="0" smtClean="0"/>
              <a:t>ل</a:t>
            </a:r>
            <a:r>
              <a:rPr lang="ar-SA" sz="3600" b="1" dirty="0" smtClean="0"/>
              <a:t>مستضدات </a:t>
            </a:r>
            <a:r>
              <a:rPr lang="ar-SA" sz="3600" b="1" dirty="0"/>
              <a:t>الذاتية وهـــــــــــذا ما يطلق عليه بالتحمل الذاتي </a:t>
            </a:r>
            <a:r>
              <a:rPr lang="en-US" sz="3600" b="1" dirty="0"/>
              <a:t>self-tolerance</a:t>
            </a:r>
            <a:r>
              <a:rPr lang="ar-SA" sz="3600" b="1" dirty="0"/>
              <a:t>، </a:t>
            </a:r>
            <a:endParaRPr lang="ar-IQ" sz="3600" b="1" dirty="0" smtClean="0"/>
          </a:p>
          <a:p>
            <a:pPr marL="0" indent="0" algn="just"/>
            <a:r>
              <a:rPr lang="ar-SA" sz="3600" b="1" dirty="0" smtClean="0"/>
              <a:t>كما </a:t>
            </a:r>
            <a:r>
              <a:rPr lang="ar-SA" sz="3600" b="1" dirty="0"/>
              <a:t>يمكن أيضا في بعض الظروف احداث تحمل مناعي لمستضدات غريبة </a:t>
            </a:r>
            <a:r>
              <a:rPr lang="en-US" sz="3600" b="1" dirty="0"/>
              <a:t>Non-self-tolerance </a:t>
            </a:r>
            <a:r>
              <a:rPr lang="ar-SA" sz="3600" b="1" dirty="0"/>
              <a:t>.</a:t>
            </a:r>
            <a:endParaRPr lang="en-US" sz="3600" dirty="0"/>
          </a:p>
          <a:p>
            <a:pPr algn="just">
              <a:buNone/>
            </a:pPr>
            <a:endParaRPr lang="en-US" sz="3600" b="1" dirty="0" smtClean="0"/>
          </a:p>
          <a:p>
            <a:pPr marL="0" indent="0" algn="just">
              <a:buNone/>
            </a:pPr>
            <a:r>
              <a:rPr lang="en-US" sz="3600" b="1" dirty="0" smtClean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81725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‏التحمل المناعي الذاتي Self-tolerance :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SA" b="1" dirty="0" smtClean="0"/>
              <a:t>‏ينشأ التحمل المناعي الذاتي مبكرا في طور الحياة الجنينية حيث يتعرف الجهاز المناعي للجنين على </a:t>
            </a:r>
            <a:r>
              <a:rPr lang="ar-SA" b="1" dirty="0" err="1" smtClean="0"/>
              <a:t>المستضدات</a:t>
            </a:r>
            <a:r>
              <a:rPr lang="ar-SA" b="1" dirty="0" smtClean="0"/>
              <a:t> الموجودة في جسم الجنين على أنها </a:t>
            </a:r>
            <a:r>
              <a:rPr lang="ar-SA" b="1" dirty="0" err="1" smtClean="0"/>
              <a:t>مستضدات</a:t>
            </a:r>
            <a:r>
              <a:rPr lang="ar-SA" b="1" dirty="0" smtClean="0"/>
              <a:t> ذاتية فلا تحدث استجابة مناعية ضدها،</a:t>
            </a:r>
            <a:endParaRPr lang="ar-IQ" b="1" dirty="0" smtClean="0"/>
          </a:p>
          <a:p>
            <a:pPr marL="0" indent="0" algn="just">
              <a:buNone/>
            </a:pPr>
            <a:r>
              <a:rPr lang="ar-SA" b="1" dirty="0" smtClean="0"/>
              <a:t> وينتج التحمل الذاتي من التخلص من الخلايا الليمفاوية ذاتية التفعيل </a:t>
            </a:r>
            <a:r>
              <a:rPr lang="en-US" b="1" dirty="0" smtClean="0"/>
              <a:t>self-reactive lymphocytes</a:t>
            </a:r>
            <a:r>
              <a:rPr lang="ar-SA" b="1" dirty="0" smtClean="0"/>
              <a:t> أو تعطيلها وتثبيطها </a:t>
            </a:r>
            <a:r>
              <a:rPr lang="en-US" b="1" dirty="0" smtClean="0"/>
              <a:t>Inactive /deletion </a:t>
            </a:r>
            <a:r>
              <a:rPr lang="ar-SA" b="1" dirty="0" smtClean="0"/>
              <a:t>خلال نموها وتمايزها في </a:t>
            </a:r>
            <a:r>
              <a:rPr lang="ar-SA" b="1" u="sng" dirty="0" smtClean="0"/>
              <a:t>نخاع العظام أو الغدة </a:t>
            </a:r>
            <a:r>
              <a:rPr lang="ar-SA" b="1" u="sng" dirty="0" err="1" smtClean="0"/>
              <a:t>الصعترية</a:t>
            </a:r>
            <a:r>
              <a:rPr lang="ar-SA" b="1" u="sng" dirty="0" smtClean="0"/>
              <a:t> </a:t>
            </a:r>
            <a:r>
              <a:rPr lang="en-US" b="1" dirty="0" smtClean="0"/>
              <a:t>Thymus</a:t>
            </a:r>
            <a:r>
              <a:rPr lang="ar-SA" b="1" dirty="0" smtClean="0"/>
              <a:t> وهذا ما يسمى </a:t>
            </a:r>
            <a:r>
              <a:rPr lang="ar-SA" b="1" u="sng" dirty="0" smtClean="0"/>
              <a:t>بالتحمل المركزي </a:t>
            </a:r>
            <a:r>
              <a:rPr lang="en-US" b="1" u="sng" dirty="0" smtClean="0"/>
              <a:t>central tolerance</a:t>
            </a:r>
            <a:r>
              <a:rPr lang="ar-SA" b="1" u="sng" dirty="0" smtClean="0"/>
              <a:t> </a:t>
            </a:r>
            <a:r>
              <a:rPr lang="ar-SA" b="1" dirty="0" smtClean="0"/>
              <a:t>، أو في </a:t>
            </a:r>
            <a:r>
              <a:rPr lang="ar-SA" b="1" u="sng" dirty="0" smtClean="0"/>
              <a:t>الأنسجة الطرفية </a:t>
            </a:r>
            <a:r>
              <a:rPr lang="ar-IQ" b="1" dirty="0" smtClean="0"/>
              <a:t>مثل </a:t>
            </a:r>
            <a:r>
              <a:rPr lang="ar-IQ" b="1" u="sng" dirty="0" smtClean="0"/>
              <a:t>العقد اللمفاوية </a:t>
            </a:r>
            <a:r>
              <a:rPr lang="ar-SA" b="1" dirty="0" smtClean="0"/>
              <a:t>وهو ما يسمى </a:t>
            </a:r>
            <a:r>
              <a:rPr lang="ar-SA" b="1" u="sng" dirty="0" smtClean="0"/>
              <a:t>بالتحمل الطرفي </a:t>
            </a:r>
            <a:r>
              <a:rPr lang="en-US" b="1" u="sng" dirty="0" smtClean="0"/>
              <a:t>peripheral tolerance </a:t>
            </a:r>
            <a:r>
              <a:rPr lang="ar-SA" b="1" u="sng" dirty="0" smtClean="0"/>
              <a:t>.</a:t>
            </a:r>
            <a:endParaRPr lang="en-US" b="1" u="sng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انواع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‏التحمل المناعي الذاتي Self-tolerance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المركزي  Central Tolerance</a:t>
            </a:r>
            <a:r>
              <a:rPr lang="ar-SA" b="1" dirty="0" smtClean="0"/>
              <a:t> :</a:t>
            </a:r>
            <a:endParaRPr lang="en-US" b="1" dirty="0" smtClean="0"/>
          </a:p>
          <a:p>
            <a:pPr algn="just"/>
            <a:r>
              <a:rPr lang="en-US" b="1" dirty="0" smtClean="0"/>
              <a:t> </a:t>
            </a:r>
            <a:r>
              <a:rPr lang="ar-SA" b="1" dirty="0" smtClean="0"/>
              <a:t>‏يحدث التحمل المركزي خلال المراحل الأولى من نضج وتمايز الخلايا الليمفاوية في الغدة الصعترية </a:t>
            </a:r>
            <a:r>
              <a:rPr lang="en-US" b="1" dirty="0" smtClean="0"/>
              <a:t>thymus</a:t>
            </a:r>
            <a:r>
              <a:rPr lang="ar-SA" b="1" dirty="0" smtClean="0"/>
              <a:t> ونخاع العظام حيث تعرض المستضدات الذاتية </a:t>
            </a:r>
            <a:r>
              <a:rPr lang="en-US" b="1" dirty="0" smtClean="0"/>
              <a:t>self-antigen</a:t>
            </a:r>
            <a:r>
              <a:rPr lang="ar-SA" b="1" dirty="0" smtClean="0"/>
              <a:t> على الخلايا الليمفاوية ويتم التخلص من الخلايا التي تتفاعل م</a:t>
            </a:r>
            <a:r>
              <a:rPr lang="ar-IQ" b="1" dirty="0" smtClean="0"/>
              <a:t>ع</a:t>
            </a:r>
            <a:r>
              <a:rPr lang="ar-SA" b="1" dirty="0" smtClean="0"/>
              <a:t>ها بإخضاعها للموت المبرمج للخلايا </a:t>
            </a:r>
            <a:r>
              <a:rPr lang="en-US" b="1" dirty="0" smtClean="0"/>
              <a:t>apoptosis</a:t>
            </a:r>
            <a:r>
              <a:rPr lang="ar-SA" b="1" dirty="0" smtClean="0"/>
              <a:t> وتسمى هذه العملية بالاختيار السلبي </a:t>
            </a:r>
            <a:r>
              <a:rPr lang="en-US" b="1" dirty="0" smtClean="0"/>
              <a:t>negative selection</a:t>
            </a:r>
            <a:r>
              <a:rPr lang="ar-SA" b="1" dirty="0" smtClean="0"/>
              <a:t> ‏.</a:t>
            </a:r>
            <a:endParaRPr lang="ar-IQ" b="1" dirty="0" smtClean="0"/>
          </a:p>
          <a:p>
            <a:pPr algn="just"/>
            <a:r>
              <a:rPr lang="ar-SA" b="1" dirty="0" smtClean="0"/>
              <a:t>  </a:t>
            </a:r>
            <a:endParaRPr lang="ar-IQ" dirty="0" smtClean="0"/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901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3074" name="Picture 2" descr="C:\Users\مكتب الشمس\Desktop\Mechanisms-of-immune-toleranc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9694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انواع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‏التحمل المناعي الذاتي Self-tolerance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التحمل الطرفي Peripheral Toleranc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ar-SA" sz="3600" b="1" dirty="0" smtClean="0"/>
              <a:t> :</a:t>
            </a:r>
            <a:r>
              <a:rPr lang="en-US" sz="3600" b="1" dirty="0" smtClean="0"/>
              <a:t> </a:t>
            </a:r>
            <a:r>
              <a:rPr lang="ar-SA" sz="3600" b="1" dirty="0" smtClean="0"/>
              <a:t> ‏للتحمل الطرفي أهمية بالغة إذ أنه ليس كل </a:t>
            </a:r>
            <a:r>
              <a:rPr lang="ar-SA" sz="3600" b="1" dirty="0" err="1" smtClean="0"/>
              <a:t>المستضدات</a:t>
            </a:r>
            <a:r>
              <a:rPr lang="ar-SA" sz="3600" b="1" dirty="0" smtClean="0"/>
              <a:t> الذاتية تعرض للخلايا الليمفاوية في نخاع العظم والغدة </a:t>
            </a:r>
            <a:r>
              <a:rPr lang="ar-SA" sz="3600" b="1" dirty="0" err="1" smtClean="0"/>
              <a:t>الصعترية</a:t>
            </a:r>
            <a:r>
              <a:rPr lang="ar-SA" sz="3600" b="1" dirty="0" smtClean="0"/>
              <a:t> وبالتالي لا يتم التخلص من كل الخلايا الليمفاوية ذاتية التفعيل ، مما يستوجب وجود آليات أخرى للتخلص من تلك الخلايا في الأنسجة الطرفية .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آليات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التحمل المناعي الطرفي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Mechanisms of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Peripheral Toleranc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SA" b="1" dirty="0"/>
              <a:t>هناك آليات عديدة تساهم في التحمل الطرفي منها :</a:t>
            </a:r>
            <a:endParaRPr lang="en-US" dirty="0"/>
          </a:p>
          <a:p>
            <a:pPr algn="just">
              <a:buNone/>
            </a:pPr>
            <a:r>
              <a:rPr lang="ar-SA" b="1" dirty="0"/>
              <a:t>1)</a:t>
            </a:r>
            <a:r>
              <a:rPr lang="ar-SA" b="1" u="sng" dirty="0"/>
              <a:t> </a:t>
            </a:r>
            <a:r>
              <a:rPr lang="ar-SA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التعطيل الوظيفي 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Functional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Deletion(Anergy)</a:t>
            </a:r>
            <a:r>
              <a:rPr lang="en-US" dirty="0"/>
              <a:t> </a:t>
            </a:r>
            <a:r>
              <a:rPr lang="ar-SA" b="1" u="sng" dirty="0"/>
              <a:t> </a:t>
            </a:r>
            <a:r>
              <a:rPr lang="ar-SA" b="1" u="sng" dirty="0" smtClean="0"/>
              <a:t>:</a:t>
            </a:r>
            <a:endParaRPr lang="en-US" b="1" u="sng" dirty="0" smtClean="0"/>
          </a:p>
          <a:p>
            <a:pPr algn="just"/>
            <a:r>
              <a:rPr lang="en-US" dirty="0" smtClean="0"/>
              <a:t> </a:t>
            </a:r>
            <a:r>
              <a:rPr lang="ar-SA" b="1" dirty="0"/>
              <a:t>‏ارتباط الخلية الليمفاوية بالمستضد النوعي لها يعطيها اشارة التنشيط الأولية ولكن ليتم تفعيلها بصورة كاملة تحتاج إلى تسلم إشارة تنشيط ثانية تسمى بالتفعيل المشارك </a:t>
            </a:r>
            <a:r>
              <a:rPr lang="en-US" b="1" dirty="0" smtClean="0"/>
              <a:t>co-stimulation</a:t>
            </a:r>
            <a:r>
              <a:rPr lang="ar-SA" b="1" dirty="0" smtClean="0"/>
              <a:t> </a:t>
            </a:r>
            <a:r>
              <a:rPr lang="ar-SA" b="1" dirty="0"/>
              <a:t>، </a:t>
            </a:r>
            <a:endParaRPr lang="ar-IQ" b="1" dirty="0" smtClean="0"/>
          </a:p>
          <a:p>
            <a:pPr algn="just"/>
            <a:r>
              <a:rPr lang="ar-IQ" b="1" dirty="0" err="1" smtClean="0"/>
              <a:t>ان</a:t>
            </a:r>
            <a:r>
              <a:rPr lang="ar-IQ" b="1" dirty="0" smtClean="0"/>
              <a:t> </a:t>
            </a:r>
            <a:r>
              <a:rPr lang="ar-SA" b="1" dirty="0" smtClean="0"/>
              <a:t>غياب </a:t>
            </a:r>
            <a:r>
              <a:rPr lang="ar-SA" b="1" dirty="0"/>
              <a:t>هذا التفعيل المشارك يؤدي إلى التعطيل الوظيفي للخلية ودخولها مرحلة عدم الفاعلية ، وعادة لا تنشط تلك الخلايا فيما بعد حتى لو حصلت ‏على التفعيل المشارك </a:t>
            </a:r>
            <a:r>
              <a:rPr lang="ar-SA" b="1" dirty="0" smtClean="0"/>
              <a:t>.</a:t>
            </a:r>
            <a:endParaRPr lang="ar-IQ" b="1" dirty="0" smtClean="0"/>
          </a:p>
          <a:p>
            <a:pPr lvl="1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29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</TotalTime>
  <Words>231</Words>
  <Application>Microsoft Office PowerPoint</Application>
  <PresentationFormat>عرض على الشاشة (3:4)‏</PresentationFormat>
  <Paragraphs>41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   بسم الله الرحمن الرحيم    التحمل المناعي Immunotolerance      </vt:lpstr>
      <vt:lpstr> بسم الله الرحمن الرحيم  التحمل المناعي Immunotolerance محاضرات علم المناعة – المرحلة الرابعة   </vt:lpstr>
      <vt:lpstr>أهداف المحاضرة Objectives</vt:lpstr>
      <vt:lpstr>التحمل المناعي Immunotolerance  </vt:lpstr>
      <vt:lpstr>‏التحمل المناعي الذاتي Self-tolerance :   </vt:lpstr>
      <vt:lpstr>انواع ‏التحمل المناعي الذاتي Self-tolerance    </vt:lpstr>
      <vt:lpstr>عرض تقديمي في PowerPoint</vt:lpstr>
      <vt:lpstr>انواع ‏التحمل المناعي الذاتي Self-tolerance    </vt:lpstr>
      <vt:lpstr>آليات التحمل المناعي الطرفيMechanisms of Peripheral Tolerance </vt:lpstr>
      <vt:lpstr>عرض تقديمي في PowerPoint</vt:lpstr>
      <vt:lpstr>آليات التحمل المناعي الطرفيMechanisms of Peripheral Tolerance </vt:lpstr>
      <vt:lpstr>آليات التحمل المناعي الطرفيMechanisms of Peripheral Tolerance </vt:lpstr>
      <vt:lpstr>التحمل المركزي والتحمل الطرفي Central and peripheral Tolerance</vt:lpstr>
      <vt:lpstr>عرض تقديمي في PowerPoint</vt:lpstr>
      <vt:lpstr>شكرا لكم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امراض المناعة Immunity diseases  التحمل المناعي Immunotolerance *نقص المناعةImmunodeficeincy   *المناعة الذاتية Autoimmunity</dc:title>
  <dc:creator>ahmed</dc:creator>
  <cp:lastModifiedBy>ahmed</cp:lastModifiedBy>
  <cp:revision>27</cp:revision>
  <dcterms:created xsi:type="dcterms:W3CDTF">2020-04-19T06:56:14Z</dcterms:created>
  <dcterms:modified xsi:type="dcterms:W3CDTF">2022-04-16T11:27:19Z</dcterms:modified>
</cp:coreProperties>
</file>